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等线"/>
      </a:defRPr>
    </a:lvl1pPr>
    <a:lvl2pPr indent="228600" latinLnBrk="0">
      <a:defRPr sz="1200">
        <a:latin typeface="+mj-lt"/>
        <a:ea typeface="+mj-ea"/>
        <a:cs typeface="+mj-cs"/>
        <a:sym typeface="等线"/>
      </a:defRPr>
    </a:lvl2pPr>
    <a:lvl3pPr indent="457200" latinLnBrk="0">
      <a:defRPr sz="1200">
        <a:latin typeface="+mj-lt"/>
        <a:ea typeface="+mj-ea"/>
        <a:cs typeface="+mj-cs"/>
        <a:sym typeface="等线"/>
      </a:defRPr>
    </a:lvl3pPr>
    <a:lvl4pPr indent="685800" latinLnBrk="0">
      <a:defRPr sz="1200">
        <a:latin typeface="+mj-lt"/>
        <a:ea typeface="+mj-ea"/>
        <a:cs typeface="+mj-cs"/>
        <a:sym typeface="等线"/>
      </a:defRPr>
    </a:lvl4pPr>
    <a:lvl5pPr indent="914400" latinLnBrk="0">
      <a:defRPr sz="1200">
        <a:latin typeface="+mj-lt"/>
        <a:ea typeface="+mj-ea"/>
        <a:cs typeface="+mj-cs"/>
        <a:sym typeface="等线"/>
      </a:defRPr>
    </a:lvl5pPr>
    <a:lvl6pPr indent="1143000" latinLnBrk="0">
      <a:defRPr sz="1200">
        <a:latin typeface="+mj-lt"/>
        <a:ea typeface="+mj-ea"/>
        <a:cs typeface="+mj-cs"/>
        <a:sym typeface="等线"/>
      </a:defRPr>
    </a:lvl6pPr>
    <a:lvl7pPr indent="1371600" latinLnBrk="0">
      <a:defRPr sz="1200">
        <a:latin typeface="+mj-lt"/>
        <a:ea typeface="+mj-ea"/>
        <a:cs typeface="+mj-cs"/>
        <a:sym typeface="等线"/>
      </a:defRPr>
    </a:lvl7pPr>
    <a:lvl8pPr indent="1600200" latinLnBrk="0">
      <a:defRPr sz="1200">
        <a:latin typeface="+mj-lt"/>
        <a:ea typeface="+mj-ea"/>
        <a:cs typeface="+mj-cs"/>
        <a:sym typeface="等线"/>
      </a:defRPr>
    </a:lvl8pPr>
    <a:lvl9pPr indent="1828800" latinLnBrk="0">
      <a:defRPr sz="1200">
        <a:latin typeface="+mj-lt"/>
        <a:ea typeface="+mj-ea"/>
        <a:cs typeface="+mj-cs"/>
        <a:sym typeface="等线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8" name="正文级别 1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73" name="正文级别 1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83" name="图片占位符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正文级别 1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5.g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8"/>
          <p:cNvSpPr/>
          <p:nvPr/>
        </p:nvSpPr>
        <p:spPr>
          <a:xfrm>
            <a:off x="7527635" y="-147782"/>
            <a:ext cx="5818911" cy="714894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" name="Title 1"/>
          <p:cNvSpPr txBox="1"/>
          <p:nvPr>
            <p:ph type="ctrTitle"/>
          </p:nvPr>
        </p:nvSpPr>
        <p:spPr>
          <a:xfrm>
            <a:off x="1080653" y="1388345"/>
            <a:ext cx="5269762" cy="299141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My Implement of AdaBoost</a:t>
            </a:r>
          </a:p>
        </p:txBody>
      </p:sp>
      <p:sp>
        <p:nvSpPr>
          <p:cNvPr id="96" name="Subtitle 2"/>
          <p:cNvSpPr txBox="1"/>
          <p:nvPr>
            <p:ph type="subTitle" sz="quarter" idx="1"/>
          </p:nvPr>
        </p:nvSpPr>
        <p:spPr>
          <a:xfrm>
            <a:off x="1145308" y="4605678"/>
            <a:ext cx="3930488" cy="627469"/>
          </a:xfrm>
          <a:prstGeom prst="rect">
            <a:avLst/>
          </a:prstGeom>
        </p:spPr>
        <p:txBody>
          <a:bodyPr/>
          <a:lstStyle/>
          <a:p>
            <a:pPr algn="l">
              <a:defRPr b="1">
                <a:solidFill>
                  <a:srgbClr val="2E75B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By </a:t>
            </a:r>
            <a:r>
              <a:t>Group 3</a:t>
            </a:r>
          </a:p>
        </p:txBody>
      </p:sp>
      <p:pic>
        <p:nvPicPr>
          <p:cNvPr id="97" name="Graphic 6" descr="Graphic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01006" y="1933290"/>
            <a:ext cx="3217334" cy="3217334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直接连接符 10"/>
          <p:cNvSpPr/>
          <p:nvPr/>
        </p:nvSpPr>
        <p:spPr>
          <a:xfrm>
            <a:off x="1145308" y="4479637"/>
            <a:ext cx="4854123" cy="1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图片 13" descr="图片 13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2931" y="3251198"/>
            <a:ext cx="4639734" cy="347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图片 10" descr="图片 10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5533" y="3251198"/>
            <a:ext cx="4639736" cy="3479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图片 11" descr="图片 11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14066" y="127001"/>
            <a:ext cx="4402666" cy="3301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图片 12" descr="图片 12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2932" y="38100"/>
            <a:ext cx="4639734" cy="347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306" y="1218785"/>
            <a:ext cx="5334625" cy="3556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3866" y="1167932"/>
            <a:ext cx="4809693" cy="3607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矩形 1"/>
          <p:cNvSpPr/>
          <p:nvPr/>
        </p:nvSpPr>
        <p:spPr>
          <a:xfrm>
            <a:off x="3609349" y="2613392"/>
            <a:ext cx="4973301" cy="16154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10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Thanks!</a:t>
            </a:r>
          </a:p>
        </p:txBody>
      </p:sp>
      <p:grpSp>
        <p:nvGrpSpPr>
          <p:cNvPr id="394" name="组合 6"/>
          <p:cNvGrpSpPr/>
          <p:nvPr/>
        </p:nvGrpSpPr>
        <p:grpSpPr>
          <a:xfrm>
            <a:off x="3017215" y="2429163"/>
            <a:ext cx="854365" cy="766619"/>
            <a:chOff x="0" y="0"/>
            <a:chExt cx="854363" cy="766617"/>
          </a:xfrm>
        </p:grpSpPr>
        <p:sp>
          <p:nvSpPr>
            <p:cNvPr id="392" name="直接连接符 3"/>
            <p:cNvSpPr/>
            <p:nvPr/>
          </p:nvSpPr>
          <p:spPr>
            <a:xfrm flipH="1">
              <a:off x="21548" y="0"/>
              <a:ext cx="1" cy="766618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3" name="直接连接符 4"/>
            <p:cNvSpPr/>
            <p:nvPr/>
          </p:nvSpPr>
          <p:spPr>
            <a:xfrm>
              <a:off x="0" y="-1"/>
              <a:ext cx="854364" cy="1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97" name="组合 7"/>
          <p:cNvGrpSpPr/>
          <p:nvPr/>
        </p:nvGrpSpPr>
        <p:grpSpPr>
          <a:xfrm>
            <a:off x="7972524" y="3429000"/>
            <a:ext cx="854365" cy="767888"/>
            <a:chOff x="0" y="0"/>
            <a:chExt cx="854363" cy="767887"/>
          </a:xfrm>
        </p:grpSpPr>
        <p:sp>
          <p:nvSpPr>
            <p:cNvPr id="395" name="直接连接符 8"/>
            <p:cNvSpPr/>
            <p:nvPr/>
          </p:nvSpPr>
          <p:spPr>
            <a:xfrm flipV="1">
              <a:off x="834085" y="0"/>
              <a:ext cx="1" cy="766618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6" name="直接连接符 9"/>
            <p:cNvSpPr/>
            <p:nvPr/>
          </p:nvSpPr>
          <p:spPr>
            <a:xfrm flipH="1" flipV="1">
              <a:off x="0" y="767887"/>
              <a:ext cx="854364" cy="1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5"/>
          <p:cNvSpPr/>
          <p:nvPr/>
        </p:nvSpPr>
        <p:spPr>
          <a:xfrm>
            <a:off x="2133600" y="-533400"/>
            <a:ext cx="7924800" cy="79248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1" name="标题 3"/>
          <p:cNvSpPr txBox="1"/>
          <p:nvPr>
            <p:ph type="title"/>
          </p:nvPr>
        </p:nvSpPr>
        <p:spPr>
          <a:xfrm>
            <a:off x="2555630" y="1441937"/>
            <a:ext cx="7080740" cy="3974126"/>
          </a:xfrm>
          <a:prstGeom prst="rect">
            <a:avLst/>
          </a:prstGeom>
        </p:spPr>
        <p:txBody>
          <a:bodyPr/>
          <a:lstStyle>
            <a:lvl1pPr algn="ctr">
              <a:defRPr sz="5400">
                <a:solidFill>
                  <a:srgbClr val="FFFFFF"/>
                </a:solidFill>
              </a:defRPr>
            </a:lvl1pPr>
          </a:lstStyle>
          <a:p>
            <a:pPr/>
            <a:r>
              <a:t>1. Boring Code</a:t>
            </a:r>
          </a:p>
        </p:txBody>
      </p:sp>
      <p:sp>
        <p:nvSpPr>
          <p:cNvPr id="102" name="椭圆 1"/>
          <p:cNvSpPr/>
          <p:nvPr/>
        </p:nvSpPr>
        <p:spPr>
          <a:xfrm>
            <a:off x="2350653" y="-316347"/>
            <a:ext cx="7490694" cy="749069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" name="矩形 2"/>
          <p:cNvSpPr txBox="1"/>
          <p:nvPr/>
        </p:nvSpPr>
        <p:spPr>
          <a:xfrm>
            <a:off x="3495720" y="2237830"/>
            <a:ext cx="5465923" cy="25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 sz="8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Algorithm </a:t>
            </a:r>
          </a:p>
          <a:p>
            <a:pPr algn="ctr">
              <a:defRPr b="1" sz="8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P</a:t>
            </a:r>
            <a:r>
              <a:t>rinciple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2426" y="2484678"/>
            <a:ext cx="9828919" cy="436839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8" name="组合 3"/>
          <p:cNvGrpSpPr/>
          <p:nvPr/>
        </p:nvGrpSpPr>
        <p:grpSpPr>
          <a:xfrm>
            <a:off x="2890341" y="664614"/>
            <a:ext cx="1962951" cy="1678001"/>
            <a:chOff x="0" y="0"/>
            <a:chExt cx="1962949" cy="1678000"/>
          </a:xfrm>
        </p:grpSpPr>
        <p:sp>
          <p:nvSpPr>
            <p:cNvPr id="106" name="直接箭头连接符 4"/>
            <p:cNvSpPr/>
            <p:nvPr/>
          </p:nvSpPr>
          <p:spPr>
            <a:xfrm flipV="1">
              <a:off x="-1" y="0"/>
              <a:ext cx="2" cy="1678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" name="直接箭头连接符 5"/>
            <p:cNvSpPr/>
            <p:nvPr/>
          </p:nvSpPr>
          <p:spPr>
            <a:xfrm>
              <a:off x="0" y="1677999"/>
              <a:ext cx="1962950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8" name="椭圆 6"/>
            <p:cNvSpPr/>
            <p:nvPr/>
          </p:nvSpPr>
          <p:spPr>
            <a:xfrm>
              <a:off x="325397" y="54529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" name="椭圆 7"/>
            <p:cNvSpPr/>
            <p:nvPr/>
          </p:nvSpPr>
          <p:spPr>
            <a:xfrm>
              <a:off x="457119" y="21491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0" name="椭圆 8"/>
            <p:cNvSpPr/>
            <p:nvPr/>
          </p:nvSpPr>
          <p:spPr>
            <a:xfrm>
              <a:off x="239907" y="32885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1" name="椭圆 9"/>
            <p:cNvSpPr/>
            <p:nvPr/>
          </p:nvSpPr>
          <p:spPr>
            <a:xfrm>
              <a:off x="638766" y="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2" name="椭圆 10"/>
            <p:cNvSpPr/>
            <p:nvPr/>
          </p:nvSpPr>
          <p:spPr>
            <a:xfrm>
              <a:off x="712960" y="266232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3" name="椭圆 11"/>
            <p:cNvSpPr/>
            <p:nvPr/>
          </p:nvSpPr>
          <p:spPr>
            <a:xfrm>
              <a:off x="949139" y="163589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4" name="椭圆 12"/>
            <p:cNvSpPr/>
            <p:nvPr/>
          </p:nvSpPr>
          <p:spPr>
            <a:xfrm>
              <a:off x="1207220" y="32076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5" name="椭圆 13"/>
            <p:cNvSpPr/>
            <p:nvPr/>
          </p:nvSpPr>
          <p:spPr>
            <a:xfrm>
              <a:off x="1592422" y="27264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6" name="椭圆 14"/>
            <p:cNvSpPr/>
            <p:nvPr/>
          </p:nvSpPr>
          <p:spPr>
            <a:xfrm>
              <a:off x="472181" y="49243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7" name="椭圆 15"/>
            <p:cNvSpPr/>
            <p:nvPr/>
          </p:nvSpPr>
          <p:spPr>
            <a:xfrm>
              <a:off x="294436" y="60149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8" name="椭圆 16"/>
            <p:cNvSpPr/>
            <p:nvPr/>
          </p:nvSpPr>
          <p:spPr>
            <a:xfrm>
              <a:off x="181333" y="75616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9" name="椭圆 17"/>
            <p:cNvSpPr/>
            <p:nvPr/>
          </p:nvSpPr>
          <p:spPr>
            <a:xfrm>
              <a:off x="577543" y="77945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0" name="椭圆 18"/>
            <p:cNvSpPr/>
            <p:nvPr/>
          </p:nvSpPr>
          <p:spPr>
            <a:xfrm>
              <a:off x="842938" y="70163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" name="椭圆 19"/>
            <p:cNvSpPr/>
            <p:nvPr/>
          </p:nvSpPr>
          <p:spPr>
            <a:xfrm>
              <a:off x="822229" y="59257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" name="椭圆 20"/>
            <p:cNvSpPr/>
            <p:nvPr/>
          </p:nvSpPr>
          <p:spPr>
            <a:xfrm>
              <a:off x="1023543" y="561053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" name="椭圆 21"/>
            <p:cNvSpPr/>
            <p:nvPr/>
          </p:nvSpPr>
          <p:spPr>
            <a:xfrm>
              <a:off x="1116357" y="72492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" name="椭圆 22"/>
            <p:cNvSpPr/>
            <p:nvPr/>
          </p:nvSpPr>
          <p:spPr>
            <a:xfrm>
              <a:off x="1562358" y="623949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" name="椭圆 23"/>
            <p:cNvSpPr/>
            <p:nvPr/>
          </p:nvSpPr>
          <p:spPr>
            <a:xfrm>
              <a:off x="1319061" y="583645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" name="椭圆 24"/>
            <p:cNvSpPr/>
            <p:nvPr/>
          </p:nvSpPr>
          <p:spPr>
            <a:xfrm>
              <a:off x="1658865" y="80274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7" name="椭圆 25"/>
            <p:cNvSpPr/>
            <p:nvPr/>
          </p:nvSpPr>
          <p:spPr>
            <a:xfrm>
              <a:off x="1264531" y="897992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8" name="椭圆 26"/>
            <p:cNvSpPr/>
            <p:nvPr/>
          </p:nvSpPr>
          <p:spPr>
            <a:xfrm>
              <a:off x="1488523" y="100705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" name="椭圆 27"/>
            <p:cNvSpPr/>
            <p:nvPr/>
          </p:nvSpPr>
          <p:spPr>
            <a:xfrm>
              <a:off x="658430" y="911799"/>
              <a:ext cx="109061" cy="109061"/>
            </a:xfrm>
            <a:prstGeom prst="ellipse">
              <a:avLst/>
            </a:pr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" name="椭圆 28"/>
            <p:cNvSpPr/>
            <p:nvPr/>
          </p:nvSpPr>
          <p:spPr>
            <a:xfrm>
              <a:off x="949138" y="91138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" name="椭圆 29"/>
            <p:cNvSpPr/>
            <p:nvPr/>
          </p:nvSpPr>
          <p:spPr>
            <a:xfrm>
              <a:off x="916504" y="115265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" name="椭圆 30"/>
            <p:cNvSpPr/>
            <p:nvPr/>
          </p:nvSpPr>
          <p:spPr>
            <a:xfrm>
              <a:off x="1170887" y="121233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" name="椭圆 31"/>
            <p:cNvSpPr/>
            <p:nvPr/>
          </p:nvSpPr>
          <p:spPr>
            <a:xfrm>
              <a:off x="234189" y="1244692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" name="椭圆 32"/>
            <p:cNvSpPr/>
            <p:nvPr/>
          </p:nvSpPr>
          <p:spPr>
            <a:xfrm>
              <a:off x="179659" y="1405072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" name="椭圆 33"/>
            <p:cNvSpPr/>
            <p:nvPr/>
          </p:nvSpPr>
          <p:spPr>
            <a:xfrm>
              <a:off x="349523" y="132055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" name="椭圆 34"/>
            <p:cNvSpPr/>
            <p:nvPr/>
          </p:nvSpPr>
          <p:spPr>
            <a:xfrm>
              <a:off x="577542" y="145960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" name="椭圆 35"/>
            <p:cNvSpPr/>
            <p:nvPr/>
          </p:nvSpPr>
          <p:spPr>
            <a:xfrm>
              <a:off x="755216" y="1474943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" name="椭圆 36"/>
            <p:cNvSpPr/>
            <p:nvPr/>
          </p:nvSpPr>
          <p:spPr>
            <a:xfrm>
              <a:off x="996280" y="138833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" name="椭圆 37"/>
            <p:cNvSpPr/>
            <p:nvPr/>
          </p:nvSpPr>
          <p:spPr>
            <a:xfrm>
              <a:off x="1373590" y="119784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" name="椭圆 38"/>
            <p:cNvSpPr/>
            <p:nvPr/>
          </p:nvSpPr>
          <p:spPr>
            <a:xfrm>
              <a:off x="1655598" y="121233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1" name="椭圆 39"/>
            <p:cNvSpPr/>
            <p:nvPr/>
          </p:nvSpPr>
          <p:spPr>
            <a:xfrm>
              <a:off x="1482649" y="138205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2" name="椭圆 40"/>
            <p:cNvSpPr/>
            <p:nvPr/>
          </p:nvSpPr>
          <p:spPr>
            <a:xfrm>
              <a:off x="1229180" y="149739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3" name="椭圆 41"/>
            <p:cNvSpPr/>
            <p:nvPr/>
          </p:nvSpPr>
          <p:spPr>
            <a:xfrm>
              <a:off x="348060" y="1007051"/>
              <a:ext cx="109061" cy="109061"/>
            </a:xfrm>
            <a:prstGeom prst="ellipse">
              <a:avLst/>
            </a:pr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" name="椭圆 42"/>
            <p:cNvSpPr/>
            <p:nvPr/>
          </p:nvSpPr>
          <p:spPr>
            <a:xfrm>
              <a:off x="632072" y="1053773"/>
              <a:ext cx="109061" cy="109061"/>
            </a:xfrm>
            <a:prstGeom prst="ellipse">
              <a:avLst/>
            </a:pr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" name="椭圆 43"/>
            <p:cNvSpPr/>
            <p:nvPr/>
          </p:nvSpPr>
          <p:spPr>
            <a:xfrm>
              <a:off x="490066" y="1125735"/>
              <a:ext cx="109061" cy="109061"/>
            </a:xfrm>
            <a:prstGeom prst="ellipse">
              <a:avLst/>
            </a:pr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" name="椭圆 44"/>
            <p:cNvSpPr/>
            <p:nvPr/>
          </p:nvSpPr>
          <p:spPr>
            <a:xfrm>
              <a:off x="712959" y="1237865"/>
              <a:ext cx="109061" cy="109061"/>
            </a:xfrm>
            <a:prstGeom prst="ellipse">
              <a:avLst/>
            </a:pr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" name="椭圆 45"/>
            <p:cNvSpPr/>
            <p:nvPr/>
          </p:nvSpPr>
          <p:spPr>
            <a:xfrm>
              <a:off x="1373589" y="80182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91" name="组合 132"/>
          <p:cNvGrpSpPr/>
          <p:nvPr/>
        </p:nvGrpSpPr>
        <p:grpSpPr>
          <a:xfrm>
            <a:off x="579838" y="669635"/>
            <a:ext cx="1962950" cy="1678001"/>
            <a:chOff x="0" y="0"/>
            <a:chExt cx="1962949" cy="1678000"/>
          </a:xfrm>
        </p:grpSpPr>
        <p:sp>
          <p:nvSpPr>
            <p:cNvPr id="149" name="直接箭头连接符 133"/>
            <p:cNvSpPr/>
            <p:nvPr/>
          </p:nvSpPr>
          <p:spPr>
            <a:xfrm flipV="1">
              <a:off x="-1" y="0"/>
              <a:ext cx="2" cy="1678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0" name="直接箭头连接符 134"/>
            <p:cNvSpPr/>
            <p:nvPr/>
          </p:nvSpPr>
          <p:spPr>
            <a:xfrm>
              <a:off x="0" y="1677999"/>
              <a:ext cx="1962950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1" name="椭圆 135"/>
            <p:cNvSpPr/>
            <p:nvPr/>
          </p:nvSpPr>
          <p:spPr>
            <a:xfrm>
              <a:off x="325397" y="54529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" name="椭圆 136"/>
            <p:cNvSpPr/>
            <p:nvPr/>
          </p:nvSpPr>
          <p:spPr>
            <a:xfrm>
              <a:off x="457119" y="21491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" name="椭圆 137"/>
            <p:cNvSpPr/>
            <p:nvPr/>
          </p:nvSpPr>
          <p:spPr>
            <a:xfrm>
              <a:off x="239907" y="32885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" name="椭圆 138"/>
            <p:cNvSpPr/>
            <p:nvPr/>
          </p:nvSpPr>
          <p:spPr>
            <a:xfrm>
              <a:off x="638766" y="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" name="椭圆 139"/>
            <p:cNvSpPr/>
            <p:nvPr/>
          </p:nvSpPr>
          <p:spPr>
            <a:xfrm>
              <a:off x="712960" y="266232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6" name="椭圆 140"/>
            <p:cNvSpPr/>
            <p:nvPr/>
          </p:nvSpPr>
          <p:spPr>
            <a:xfrm>
              <a:off x="949139" y="163589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" name="椭圆 141"/>
            <p:cNvSpPr/>
            <p:nvPr/>
          </p:nvSpPr>
          <p:spPr>
            <a:xfrm>
              <a:off x="1207220" y="32076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" name="椭圆 142"/>
            <p:cNvSpPr/>
            <p:nvPr/>
          </p:nvSpPr>
          <p:spPr>
            <a:xfrm>
              <a:off x="1592422" y="27264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" name="椭圆 143"/>
            <p:cNvSpPr/>
            <p:nvPr/>
          </p:nvSpPr>
          <p:spPr>
            <a:xfrm>
              <a:off x="472181" y="49243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0" name="椭圆 144"/>
            <p:cNvSpPr/>
            <p:nvPr/>
          </p:nvSpPr>
          <p:spPr>
            <a:xfrm>
              <a:off x="294436" y="60149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1" name="椭圆 145"/>
            <p:cNvSpPr/>
            <p:nvPr/>
          </p:nvSpPr>
          <p:spPr>
            <a:xfrm>
              <a:off x="181333" y="75616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2" name="椭圆 146"/>
            <p:cNvSpPr/>
            <p:nvPr/>
          </p:nvSpPr>
          <p:spPr>
            <a:xfrm>
              <a:off x="577543" y="77945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3" name="椭圆 147"/>
            <p:cNvSpPr/>
            <p:nvPr/>
          </p:nvSpPr>
          <p:spPr>
            <a:xfrm>
              <a:off x="842938" y="70163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4" name="椭圆 148"/>
            <p:cNvSpPr/>
            <p:nvPr/>
          </p:nvSpPr>
          <p:spPr>
            <a:xfrm>
              <a:off x="822229" y="59257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5" name="椭圆 149"/>
            <p:cNvSpPr/>
            <p:nvPr/>
          </p:nvSpPr>
          <p:spPr>
            <a:xfrm>
              <a:off x="1023543" y="561053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6" name="椭圆 150"/>
            <p:cNvSpPr/>
            <p:nvPr/>
          </p:nvSpPr>
          <p:spPr>
            <a:xfrm>
              <a:off x="1116357" y="72492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7" name="椭圆 151"/>
            <p:cNvSpPr/>
            <p:nvPr/>
          </p:nvSpPr>
          <p:spPr>
            <a:xfrm>
              <a:off x="1562358" y="623949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8" name="椭圆 152"/>
            <p:cNvSpPr/>
            <p:nvPr/>
          </p:nvSpPr>
          <p:spPr>
            <a:xfrm>
              <a:off x="1319061" y="583645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9" name="椭圆 153"/>
            <p:cNvSpPr/>
            <p:nvPr/>
          </p:nvSpPr>
          <p:spPr>
            <a:xfrm>
              <a:off x="1658865" y="80274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0" name="椭圆 154"/>
            <p:cNvSpPr/>
            <p:nvPr/>
          </p:nvSpPr>
          <p:spPr>
            <a:xfrm>
              <a:off x="1264531" y="897992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1" name="椭圆 155"/>
            <p:cNvSpPr/>
            <p:nvPr/>
          </p:nvSpPr>
          <p:spPr>
            <a:xfrm>
              <a:off x="1488523" y="100705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2" name="椭圆 156"/>
            <p:cNvSpPr/>
            <p:nvPr/>
          </p:nvSpPr>
          <p:spPr>
            <a:xfrm>
              <a:off x="658430" y="911799"/>
              <a:ext cx="109061" cy="109061"/>
            </a:xfrm>
            <a:prstGeom prst="ellipse">
              <a:avLst/>
            </a:pr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3" name="椭圆 157"/>
            <p:cNvSpPr/>
            <p:nvPr/>
          </p:nvSpPr>
          <p:spPr>
            <a:xfrm>
              <a:off x="949138" y="91138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4" name="椭圆 158"/>
            <p:cNvSpPr/>
            <p:nvPr/>
          </p:nvSpPr>
          <p:spPr>
            <a:xfrm>
              <a:off x="916504" y="115265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5" name="椭圆 159"/>
            <p:cNvSpPr/>
            <p:nvPr/>
          </p:nvSpPr>
          <p:spPr>
            <a:xfrm>
              <a:off x="1170887" y="121233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6" name="椭圆 160"/>
            <p:cNvSpPr/>
            <p:nvPr/>
          </p:nvSpPr>
          <p:spPr>
            <a:xfrm>
              <a:off x="234189" y="1244692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7" name="椭圆 161"/>
            <p:cNvSpPr/>
            <p:nvPr/>
          </p:nvSpPr>
          <p:spPr>
            <a:xfrm>
              <a:off x="179659" y="1405072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8" name="椭圆 162"/>
            <p:cNvSpPr/>
            <p:nvPr/>
          </p:nvSpPr>
          <p:spPr>
            <a:xfrm>
              <a:off x="349523" y="132055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9" name="椭圆 163"/>
            <p:cNvSpPr/>
            <p:nvPr/>
          </p:nvSpPr>
          <p:spPr>
            <a:xfrm>
              <a:off x="577542" y="145960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0" name="椭圆 164"/>
            <p:cNvSpPr/>
            <p:nvPr/>
          </p:nvSpPr>
          <p:spPr>
            <a:xfrm>
              <a:off x="755216" y="1474943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1" name="椭圆 165"/>
            <p:cNvSpPr/>
            <p:nvPr/>
          </p:nvSpPr>
          <p:spPr>
            <a:xfrm>
              <a:off x="996280" y="138833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2" name="椭圆 166"/>
            <p:cNvSpPr/>
            <p:nvPr/>
          </p:nvSpPr>
          <p:spPr>
            <a:xfrm>
              <a:off x="1373590" y="119784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3" name="椭圆 167"/>
            <p:cNvSpPr/>
            <p:nvPr/>
          </p:nvSpPr>
          <p:spPr>
            <a:xfrm>
              <a:off x="1655598" y="121233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4" name="椭圆 168"/>
            <p:cNvSpPr/>
            <p:nvPr/>
          </p:nvSpPr>
          <p:spPr>
            <a:xfrm>
              <a:off x="1482649" y="138205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5" name="椭圆 169"/>
            <p:cNvSpPr/>
            <p:nvPr/>
          </p:nvSpPr>
          <p:spPr>
            <a:xfrm>
              <a:off x="1229180" y="149739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6" name="椭圆 170"/>
            <p:cNvSpPr/>
            <p:nvPr/>
          </p:nvSpPr>
          <p:spPr>
            <a:xfrm>
              <a:off x="348060" y="1007051"/>
              <a:ext cx="109061" cy="109061"/>
            </a:xfrm>
            <a:prstGeom prst="ellipse">
              <a:avLst/>
            </a:pr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7" name="椭圆 171"/>
            <p:cNvSpPr/>
            <p:nvPr/>
          </p:nvSpPr>
          <p:spPr>
            <a:xfrm>
              <a:off x="632072" y="1053773"/>
              <a:ext cx="109061" cy="109061"/>
            </a:xfrm>
            <a:prstGeom prst="ellipse">
              <a:avLst/>
            </a:pr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8" name="椭圆 172"/>
            <p:cNvSpPr/>
            <p:nvPr/>
          </p:nvSpPr>
          <p:spPr>
            <a:xfrm>
              <a:off x="490066" y="1125735"/>
              <a:ext cx="109061" cy="109061"/>
            </a:xfrm>
            <a:prstGeom prst="ellipse">
              <a:avLst/>
            </a:pr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9" name="椭圆 173"/>
            <p:cNvSpPr/>
            <p:nvPr/>
          </p:nvSpPr>
          <p:spPr>
            <a:xfrm>
              <a:off x="712959" y="1237865"/>
              <a:ext cx="109061" cy="109061"/>
            </a:xfrm>
            <a:prstGeom prst="ellipse">
              <a:avLst/>
            </a:pr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0" name="椭圆 174"/>
            <p:cNvSpPr/>
            <p:nvPr/>
          </p:nvSpPr>
          <p:spPr>
            <a:xfrm>
              <a:off x="1373589" y="80182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34" name="组合 261"/>
          <p:cNvGrpSpPr/>
          <p:nvPr/>
        </p:nvGrpSpPr>
        <p:grpSpPr>
          <a:xfrm>
            <a:off x="7469944" y="659593"/>
            <a:ext cx="1962951" cy="1678001"/>
            <a:chOff x="0" y="0"/>
            <a:chExt cx="1962949" cy="1678000"/>
          </a:xfrm>
        </p:grpSpPr>
        <p:sp>
          <p:nvSpPr>
            <p:cNvPr id="192" name="直接箭头连接符 262"/>
            <p:cNvSpPr/>
            <p:nvPr/>
          </p:nvSpPr>
          <p:spPr>
            <a:xfrm flipV="1">
              <a:off x="-1" y="0"/>
              <a:ext cx="2" cy="1678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3" name="直接箭头连接符 263"/>
            <p:cNvSpPr/>
            <p:nvPr/>
          </p:nvSpPr>
          <p:spPr>
            <a:xfrm>
              <a:off x="0" y="1677999"/>
              <a:ext cx="1962950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4" name="椭圆 264"/>
            <p:cNvSpPr/>
            <p:nvPr/>
          </p:nvSpPr>
          <p:spPr>
            <a:xfrm>
              <a:off x="325397" y="54529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5" name="椭圆 265"/>
            <p:cNvSpPr/>
            <p:nvPr/>
          </p:nvSpPr>
          <p:spPr>
            <a:xfrm>
              <a:off x="457119" y="21491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6" name="椭圆 266"/>
            <p:cNvSpPr/>
            <p:nvPr/>
          </p:nvSpPr>
          <p:spPr>
            <a:xfrm>
              <a:off x="239907" y="32885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7" name="椭圆 267"/>
            <p:cNvSpPr/>
            <p:nvPr/>
          </p:nvSpPr>
          <p:spPr>
            <a:xfrm>
              <a:off x="638766" y="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8" name="椭圆 268"/>
            <p:cNvSpPr/>
            <p:nvPr/>
          </p:nvSpPr>
          <p:spPr>
            <a:xfrm>
              <a:off x="712960" y="266232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9" name="椭圆 269"/>
            <p:cNvSpPr/>
            <p:nvPr/>
          </p:nvSpPr>
          <p:spPr>
            <a:xfrm>
              <a:off x="949139" y="163589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0" name="椭圆 270"/>
            <p:cNvSpPr/>
            <p:nvPr/>
          </p:nvSpPr>
          <p:spPr>
            <a:xfrm>
              <a:off x="1207220" y="32076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1" name="椭圆 271"/>
            <p:cNvSpPr/>
            <p:nvPr/>
          </p:nvSpPr>
          <p:spPr>
            <a:xfrm>
              <a:off x="1592422" y="27264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2" name="椭圆 272"/>
            <p:cNvSpPr/>
            <p:nvPr/>
          </p:nvSpPr>
          <p:spPr>
            <a:xfrm>
              <a:off x="472181" y="49243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3" name="椭圆 273"/>
            <p:cNvSpPr/>
            <p:nvPr/>
          </p:nvSpPr>
          <p:spPr>
            <a:xfrm>
              <a:off x="294436" y="60149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4" name="椭圆 274"/>
            <p:cNvSpPr/>
            <p:nvPr/>
          </p:nvSpPr>
          <p:spPr>
            <a:xfrm>
              <a:off x="181333" y="75616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5" name="椭圆 275"/>
            <p:cNvSpPr/>
            <p:nvPr/>
          </p:nvSpPr>
          <p:spPr>
            <a:xfrm>
              <a:off x="577543" y="77945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6" name="椭圆 276"/>
            <p:cNvSpPr/>
            <p:nvPr/>
          </p:nvSpPr>
          <p:spPr>
            <a:xfrm>
              <a:off x="842938" y="70163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7" name="椭圆 277"/>
            <p:cNvSpPr/>
            <p:nvPr/>
          </p:nvSpPr>
          <p:spPr>
            <a:xfrm>
              <a:off x="822229" y="59257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8" name="椭圆 278"/>
            <p:cNvSpPr/>
            <p:nvPr/>
          </p:nvSpPr>
          <p:spPr>
            <a:xfrm>
              <a:off x="1023543" y="561053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9" name="椭圆 279"/>
            <p:cNvSpPr/>
            <p:nvPr/>
          </p:nvSpPr>
          <p:spPr>
            <a:xfrm>
              <a:off x="1116357" y="72492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0" name="椭圆 280"/>
            <p:cNvSpPr/>
            <p:nvPr/>
          </p:nvSpPr>
          <p:spPr>
            <a:xfrm>
              <a:off x="1562358" y="623949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1" name="椭圆 281"/>
            <p:cNvSpPr/>
            <p:nvPr/>
          </p:nvSpPr>
          <p:spPr>
            <a:xfrm>
              <a:off x="1319061" y="583645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2" name="椭圆 282"/>
            <p:cNvSpPr/>
            <p:nvPr/>
          </p:nvSpPr>
          <p:spPr>
            <a:xfrm>
              <a:off x="1658865" y="80274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3" name="椭圆 283"/>
            <p:cNvSpPr/>
            <p:nvPr/>
          </p:nvSpPr>
          <p:spPr>
            <a:xfrm>
              <a:off x="1264531" y="897992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4" name="椭圆 284"/>
            <p:cNvSpPr/>
            <p:nvPr/>
          </p:nvSpPr>
          <p:spPr>
            <a:xfrm>
              <a:off x="1488523" y="100705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5" name="椭圆 285"/>
            <p:cNvSpPr/>
            <p:nvPr/>
          </p:nvSpPr>
          <p:spPr>
            <a:xfrm>
              <a:off x="658430" y="911799"/>
              <a:ext cx="109061" cy="109061"/>
            </a:xfrm>
            <a:prstGeom prst="ellipse">
              <a:avLst/>
            </a:pr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6" name="椭圆 286"/>
            <p:cNvSpPr/>
            <p:nvPr/>
          </p:nvSpPr>
          <p:spPr>
            <a:xfrm>
              <a:off x="949138" y="91138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7" name="椭圆 287"/>
            <p:cNvSpPr/>
            <p:nvPr/>
          </p:nvSpPr>
          <p:spPr>
            <a:xfrm>
              <a:off x="916504" y="115265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8" name="椭圆 288"/>
            <p:cNvSpPr/>
            <p:nvPr/>
          </p:nvSpPr>
          <p:spPr>
            <a:xfrm>
              <a:off x="1170887" y="121233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9" name="椭圆 289"/>
            <p:cNvSpPr/>
            <p:nvPr/>
          </p:nvSpPr>
          <p:spPr>
            <a:xfrm>
              <a:off x="234189" y="1244692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0" name="椭圆 290"/>
            <p:cNvSpPr/>
            <p:nvPr/>
          </p:nvSpPr>
          <p:spPr>
            <a:xfrm>
              <a:off x="179659" y="1405072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1" name="椭圆 291"/>
            <p:cNvSpPr/>
            <p:nvPr/>
          </p:nvSpPr>
          <p:spPr>
            <a:xfrm>
              <a:off x="349523" y="132055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2" name="椭圆 292"/>
            <p:cNvSpPr/>
            <p:nvPr/>
          </p:nvSpPr>
          <p:spPr>
            <a:xfrm>
              <a:off x="577542" y="145960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3" name="椭圆 293"/>
            <p:cNvSpPr/>
            <p:nvPr/>
          </p:nvSpPr>
          <p:spPr>
            <a:xfrm>
              <a:off x="755216" y="1474943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4" name="椭圆 294"/>
            <p:cNvSpPr/>
            <p:nvPr/>
          </p:nvSpPr>
          <p:spPr>
            <a:xfrm>
              <a:off x="996280" y="138833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5" name="椭圆 295"/>
            <p:cNvSpPr/>
            <p:nvPr/>
          </p:nvSpPr>
          <p:spPr>
            <a:xfrm>
              <a:off x="1373590" y="119784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6" name="椭圆 296"/>
            <p:cNvSpPr/>
            <p:nvPr/>
          </p:nvSpPr>
          <p:spPr>
            <a:xfrm>
              <a:off x="1655598" y="121233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7" name="椭圆 297"/>
            <p:cNvSpPr/>
            <p:nvPr/>
          </p:nvSpPr>
          <p:spPr>
            <a:xfrm>
              <a:off x="1482649" y="138205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8" name="椭圆 298"/>
            <p:cNvSpPr/>
            <p:nvPr/>
          </p:nvSpPr>
          <p:spPr>
            <a:xfrm>
              <a:off x="1229180" y="149739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9" name="椭圆 299"/>
            <p:cNvSpPr/>
            <p:nvPr/>
          </p:nvSpPr>
          <p:spPr>
            <a:xfrm>
              <a:off x="348060" y="1007051"/>
              <a:ext cx="109061" cy="109061"/>
            </a:xfrm>
            <a:prstGeom prst="ellipse">
              <a:avLst/>
            </a:pr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0" name="椭圆 300"/>
            <p:cNvSpPr/>
            <p:nvPr/>
          </p:nvSpPr>
          <p:spPr>
            <a:xfrm>
              <a:off x="632072" y="1053773"/>
              <a:ext cx="109061" cy="109061"/>
            </a:xfrm>
            <a:prstGeom prst="ellipse">
              <a:avLst/>
            </a:pr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1" name="椭圆 301"/>
            <p:cNvSpPr/>
            <p:nvPr/>
          </p:nvSpPr>
          <p:spPr>
            <a:xfrm>
              <a:off x="490066" y="1125735"/>
              <a:ext cx="109061" cy="109061"/>
            </a:xfrm>
            <a:prstGeom prst="ellipse">
              <a:avLst/>
            </a:pr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2" name="椭圆 302"/>
            <p:cNvSpPr/>
            <p:nvPr/>
          </p:nvSpPr>
          <p:spPr>
            <a:xfrm>
              <a:off x="712959" y="1237865"/>
              <a:ext cx="109061" cy="109061"/>
            </a:xfrm>
            <a:prstGeom prst="ellipse">
              <a:avLst/>
            </a:pr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3" name="椭圆 303"/>
            <p:cNvSpPr/>
            <p:nvPr/>
          </p:nvSpPr>
          <p:spPr>
            <a:xfrm>
              <a:off x="1373589" y="80182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77" name="组合 304"/>
          <p:cNvGrpSpPr/>
          <p:nvPr/>
        </p:nvGrpSpPr>
        <p:grpSpPr>
          <a:xfrm>
            <a:off x="5159440" y="664614"/>
            <a:ext cx="1962951" cy="1678001"/>
            <a:chOff x="0" y="0"/>
            <a:chExt cx="1962949" cy="1678000"/>
          </a:xfrm>
        </p:grpSpPr>
        <p:sp>
          <p:nvSpPr>
            <p:cNvPr id="235" name="直接箭头连接符 305"/>
            <p:cNvSpPr/>
            <p:nvPr/>
          </p:nvSpPr>
          <p:spPr>
            <a:xfrm flipV="1">
              <a:off x="-1" y="0"/>
              <a:ext cx="2" cy="1678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6" name="直接箭头连接符 306"/>
            <p:cNvSpPr/>
            <p:nvPr/>
          </p:nvSpPr>
          <p:spPr>
            <a:xfrm>
              <a:off x="0" y="1677999"/>
              <a:ext cx="1962950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7" name="椭圆 307"/>
            <p:cNvSpPr/>
            <p:nvPr/>
          </p:nvSpPr>
          <p:spPr>
            <a:xfrm>
              <a:off x="325397" y="54529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8" name="椭圆 308"/>
            <p:cNvSpPr/>
            <p:nvPr/>
          </p:nvSpPr>
          <p:spPr>
            <a:xfrm>
              <a:off x="457119" y="21491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9" name="椭圆 309"/>
            <p:cNvSpPr/>
            <p:nvPr/>
          </p:nvSpPr>
          <p:spPr>
            <a:xfrm>
              <a:off x="239907" y="32885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0" name="椭圆 310"/>
            <p:cNvSpPr/>
            <p:nvPr/>
          </p:nvSpPr>
          <p:spPr>
            <a:xfrm>
              <a:off x="638766" y="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1" name="椭圆 311"/>
            <p:cNvSpPr/>
            <p:nvPr/>
          </p:nvSpPr>
          <p:spPr>
            <a:xfrm>
              <a:off x="712960" y="266232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2" name="椭圆 312"/>
            <p:cNvSpPr/>
            <p:nvPr/>
          </p:nvSpPr>
          <p:spPr>
            <a:xfrm>
              <a:off x="949139" y="163589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3" name="椭圆 313"/>
            <p:cNvSpPr/>
            <p:nvPr/>
          </p:nvSpPr>
          <p:spPr>
            <a:xfrm>
              <a:off x="1207220" y="32076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4" name="椭圆 314"/>
            <p:cNvSpPr/>
            <p:nvPr/>
          </p:nvSpPr>
          <p:spPr>
            <a:xfrm>
              <a:off x="1592422" y="27264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5" name="椭圆 315"/>
            <p:cNvSpPr/>
            <p:nvPr/>
          </p:nvSpPr>
          <p:spPr>
            <a:xfrm>
              <a:off x="472181" y="49243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6" name="椭圆 316"/>
            <p:cNvSpPr/>
            <p:nvPr/>
          </p:nvSpPr>
          <p:spPr>
            <a:xfrm>
              <a:off x="294436" y="60149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7" name="椭圆 317"/>
            <p:cNvSpPr/>
            <p:nvPr/>
          </p:nvSpPr>
          <p:spPr>
            <a:xfrm>
              <a:off x="181333" y="75616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8" name="椭圆 318"/>
            <p:cNvSpPr/>
            <p:nvPr/>
          </p:nvSpPr>
          <p:spPr>
            <a:xfrm>
              <a:off x="577543" y="77945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9" name="椭圆 319"/>
            <p:cNvSpPr/>
            <p:nvPr/>
          </p:nvSpPr>
          <p:spPr>
            <a:xfrm>
              <a:off x="842938" y="70163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0" name="椭圆 320"/>
            <p:cNvSpPr/>
            <p:nvPr/>
          </p:nvSpPr>
          <p:spPr>
            <a:xfrm>
              <a:off x="822229" y="59257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1" name="椭圆 321"/>
            <p:cNvSpPr/>
            <p:nvPr/>
          </p:nvSpPr>
          <p:spPr>
            <a:xfrm>
              <a:off x="1023543" y="561053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2" name="椭圆 322"/>
            <p:cNvSpPr/>
            <p:nvPr/>
          </p:nvSpPr>
          <p:spPr>
            <a:xfrm>
              <a:off x="1116357" y="72492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3" name="椭圆 323"/>
            <p:cNvSpPr/>
            <p:nvPr/>
          </p:nvSpPr>
          <p:spPr>
            <a:xfrm>
              <a:off x="1562358" y="623949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4" name="椭圆 324"/>
            <p:cNvSpPr/>
            <p:nvPr/>
          </p:nvSpPr>
          <p:spPr>
            <a:xfrm>
              <a:off x="1319061" y="583645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5" name="椭圆 325"/>
            <p:cNvSpPr/>
            <p:nvPr/>
          </p:nvSpPr>
          <p:spPr>
            <a:xfrm>
              <a:off x="1658865" y="80274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6" name="椭圆 326"/>
            <p:cNvSpPr/>
            <p:nvPr/>
          </p:nvSpPr>
          <p:spPr>
            <a:xfrm>
              <a:off x="1264531" y="897992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7" name="椭圆 327"/>
            <p:cNvSpPr/>
            <p:nvPr/>
          </p:nvSpPr>
          <p:spPr>
            <a:xfrm>
              <a:off x="1488523" y="100705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8" name="椭圆 328"/>
            <p:cNvSpPr/>
            <p:nvPr/>
          </p:nvSpPr>
          <p:spPr>
            <a:xfrm>
              <a:off x="658430" y="911799"/>
              <a:ext cx="109061" cy="109061"/>
            </a:xfrm>
            <a:prstGeom prst="ellipse">
              <a:avLst/>
            </a:pr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9" name="椭圆 329"/>
            <p:cNvSpPr/>
            <p:nvPr/>
          </p:nvSpPr>
          <p:spPr>
            <a:xfrm>
              <a:off x="949138" y="91138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0" name="椭圆 330"/>
            <p:cNvSpPr/>
            <p:nvPr/>
          </p:nvSpPr>
          <p:spPr>
            <a:xfrm>
              <a:off x="916504" y="115265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1" name="椭圆 331"/>
            <p:cNvSpPr/>
            <p:nvPr/>
          </p:nvSpPr>
          <p:spPr>
            <a:xfrm>
              <a:off x="1170887" y="121233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2" name="椭圆 332"/>
            <p:cNvSpPr/>
            <p:nvPr/>
          </p:nvSpPr>
          <p:spPr>
            <a:xfrm>
              <a:off x="234189" y="1244692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3" name="椭圆 333"/>
            <p:cNvSpPr/>
            <p:nvPr/>
          </p:nvSpPr>
          <p:spPr>
            <a:xfrm>
              <a:off x="179659" y="1405072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4" name="椭圆 334"/>
            <p:cNvSpPr/>
            <p:nvPr/>
          </p:nvSpPr>
          <p:spPr>
            <a:xfrm>
              <a:off x="349523" y="132055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5" name="椭圆 335"/>
            <p:cNvSpPr/>
            <p:nvPr/>
          </p:nvSpPr>
          <p:spPr>
            <a:xfrm>
              <a:off x="577542" y="145960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6" name="椭圆 336"/>
            <p:cNvSpPr/>
            <p:nvPr/>
          </p:nvSpPr>
          <p:spPr>
            <a:xfrm>
              <a:off x="755216" y="1474943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7" name="椭圆 337"/>
            <p:cNvSpPr/>
            <p:nvPr/>
          </p:nvSpPr>
          <p:spPr>
            <a:xfrm>
              <a:off x="996280" y="138833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8" name="椭圆 338"/>
            <p:cNvSpPr/>
            <p:nvPr/>
          </p:nvSpPr>
          <p:spPr>
            <a:xfrm>
              <a:off x="1373590" y="119784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9" name="椭圆 339"/>
            <p:cNvSpPr/>
            <p:nvPr/>
          </p:nvSpPr>
          <p:spPr>
            <a:xfrm>
              <a:off x="1655598" y="121233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0" name="椭圆 340"/>
            <p:cNvSpPr/>
            <p:nvPr/>
          </p:nvSpPr>
          <p:spPr>
            <a:xfrm>
              <a:off x="1482649" y="138205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1" name="椭圆 341"/>
            <p:cNvSpPr/>
            <p:nvPr/>
          </p:nvSpPr>
          <p:spPr>
            <a:xfrm>
              <a:off x="1229180" y="149739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2" name="椭圆 342"/>
            <p:cNvSpPr/>
            <p:nvPr/>
          </p:nvSpPr>
          <p:spPr>
            <a:xfrm>
              <a:off x="348060" y="1007051"/>
              <a:ext cx="109061" cy="109061"/>
            </a:xfrm>
            <a:prstGeom prst="ellipse">
              <a:avLst/>
            </a:pr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3" name="椭圆 343"/>
            <p:cNvSpPr/>
            <p:nvPr/>
          </p:nvSpPr>
          <p:spPr>
            <a:xfrm>
              <a:off x="632072" y="1053773"/>
              <a:ext cx="109061" cy="109061"/>
            </a:xfrm>
            <a:prstGeom prst="ellipse">
              <a:avLst/>
            </a:pr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4" name="椭圆 344"/>
            <p:cNvSpPr/>
            <p:nvPr/>
          </p:nvSpPr>
          <p:spPr>
            <a:xfrm>
              <a:off x="490066" y="1125735"/>
              <a:ext cx="109061" cy="109061"/>
            </a:xfrm>
            <a:prstGeom prst="ellipse">
              <a:avLst/>
            </a:pr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5" name="椭圆 345"/>
            <p:cNvSpPr/>
            <p:nvPr/>
          </p:nvSpPr>
          <p:spPr>
            <a:xfrm>
              <a:off x="712959" y="1237865"/>
              <a:ext cx="109061" cy="109061"/>
            </a:xfrm>
            <a:prstGeom prst="ellipse">
              <a:avLst/>
            </a:pr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6" name="椭圆 346"/>
            <p:cNvSpPr/>
            <p:nvPr/>
          </p:nvSpPr>
          <p:spPr>
            <a:xfrm>
              <a:off x="1373589" y="80182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20" name="组合 347"/>
          <p:cNvGrpSpPr/>
          <p:nvPr/>
        </p:nvGrpSpPr>
        <p:grpSpPr>
          <a:xfrm>
            <a:off x="9869940" y="669634"/>
            <a:ext cx="1962951" cy="1678001"/>
            <a:chOff x="0" y="0"/>
            <a:chExt cx="1962949" cy="1678000"/>
          </a:xfrm>
        </p:grpSpPr>
        <p:sp>
          <p:nvSpPr>
            <p:cNvPr id="278" name="直接箭头连接符 348"/>
            <p:cNvSpPr/>
            <p:nvPr/>
          </p:nvSpPr>
          <p:spPr>
            <a:xfrm flipV="1">
              <a:off x="-1" y="0"/>
              <a:ext cx="2" cy="1678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9" name="直接箭头连接符 349"/>
            <p:cNvSpPr/>
            <p:nvPr/>
          </p:nvSpPr>
          <p:spPr>
            <a:xfrm>
              <a:off x="0" y="1677999"/>
              <a:ext cx="1962950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0" name="椭圆 350"/>
            <p:cNvSpPr/>
            <p:nvPr/>
          </p:nvSpPr>
          <p:spPr>
            <a:xfrm>
              <a:off x="325397" y="54529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1" name="椭圆 351"/>
            <p:cNvSpPr/>
            <p:nvPr/>
          </p:nvSpPr>
          <p:spPr>
            <a:xfrm>
              <a:off x="457119" y="21491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2" name="椭圆 352"/>
            <p:cNvSpPr/>
            <p:nvPr/>
          </p:nvSpPr>
          <p:spPr>
            <a:xfrm>
              <a:off x="239907" y="32885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3" name="椭圆 353"/>
            <p:cNvSpPr/>
            <p:nvPr/>
          </p:nvSpPr>
          <p:spPr>
            <a:xfrm>
              <a:off x="638766" y="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4" name="椭圆 354"/>
            <p:cNvSpPr/>
            <p:nvPr/>
          </p:nvSpPr>
          <p:spPr>
            <a:xfrm>
              <a:off x="712960" y="266232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5" name="椭圆 355"/>
            <p:cNvSpPr/>
            <p:nvPr/>
          </p:nvSpPr>
          <p:spPr>
            <a:xfrm>
              <a:off x="949139" y="163589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6" name="椭圆 356"/>
            <p:cNvSpPr/>
            <p:nvPr/>
          </p:nvSpPr>
          <p:spPr>
            <a:xfrm>
              <a:off x="1207220" y="32076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7" name="椭圆 357"/>
            <p:cNvSpPr/>
            <p:nvPr/>
          </p:nvSpPr>
          <p:spPr>
            <a:xfrm>
              <a:off x="1592422" y="27264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8" name="椭圆 358"/>
            <p:cNvSpPr/>
            <p:nvPr/>
          </p:nvSpPr>
          <p:spPr>
            <a:xfrm>
              <a:off x="472181" y="49243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9" name="椭圆 359"/>
            <p:cNvSpPr/>
            <p:nvPr/>
          </p:nvSpPr>
          <p:spPr>
            <a:xfrm>
              <a:off x="294436" y="60149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0" name="椭圆 360"/>
            <p:cNvSpPr/>
            <p:nvPr/>
          </p:nvSpPr>
          <p:spPr>
            <a:xfrm>
              <a:off x="181333" y="75616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1" name="椭圆 361"/>
            <p:cNvSpPr/>
            <p:nvPr/>
          </p:nvSpPr>
          <p:spPr>
            <a:xfrm>
              <a:off x="577543" y="77945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2" name="椭圆 362"/>
            <p:cNvSpPr/>
            <p:nvPr/>
          </p:nvSpPr>
          <p:spPr>
            <a:xfrm>
              <a:off x="842938" y="70163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3" name="椭圆 363"/>
            <p:cNvSpPr/>
            <p:nvPr/>
          </p:nvSpPr>
          <p:spPr>
            <a:xfrm>
              <a:off x="822229" y="59257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4" name="椭圆 364"/>
            <p:cNvSpPr/>
            <p:nvPr/>
          </p:nvSpPr>
          <p:spPr>
            <a:xfrm>
              <a:off x="1023543" y="561053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5" name="椭圆 365"/>
            <p:cNvSpPr/>
            <p:nvPr/>
          </p:nvSpPr>
          <p:spPr>
            <a:xfrm>
              <a:off x="1116357" y="72492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6" name="椭圆 366"/>
            <p:cNvSpPr/>
            <p:nvPr/>
          </p:nvSpPr>
          <p:spPr>
            <a:xfrm>
              <a:off x="1562358" y="623949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7" name="椭圆 367"/>
            <p:cNvSpPr/>
            <p:nvPr/>
          </p:nvSpPr>
          <p:spPr>
            <a:xfrm>
              <a:off x="1319061" y="583645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8" name="椭圆 368"/>
            <p:cNvSpPr/>
            <p:nvPr/>
          </p:nvSpPr>
          <p:spPr>
            <a:xfrm>
              <a:off x="1658865" y="802740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9" name="椭圆 369"/>
            <p:cNvSpPr/>
            <p:nvPr/>
          </p:nvSpPr>
          <p:spPr>
            <a:xfrm>
              <a:off x="1264531" y="897992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0" name="椭圆 370"/>
            <p:cNvSpPr/>
            <p:nvPr/>
          </p:nvSpPr>
          <p:spPr>
            <a:xfrm>
              <a:off x="1488523" y="100705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1" name="椭圆 371"/>
            <p:cNvSpPr/>
            <p:nvPr/>
          </p:nvSpPr>
          <p:spPr>
            <a:xfrm>
              <a:off x="658430" y="911799"/>
              <a:ext cx="109061" cy="109061"/>
            </a:xfrm>
            <a:prstGeom prst="ellipse">
              <a:avLst/>
            </a:pr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2" name="椭圆 372"/>
            <p:cNvSpPr/>
            <p:nvPr/>
          </p:nvSpPr>
          <p:spPr>
            <a:xfrm>
              <a:off x="949138" y="91138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3" name="椭圆 373"/>
            <p:cNvSpPr/>
            <p:nvPr/>
          </p:nvSpPr>
          <p:spPr>
            <a:xfrm>
              <a:off x="916504" y="115265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4" name="椭圆 374"/>
            <p:cNvSpPr/>
            <p:nvPr/>
          </p:nvSpPr>
          <p:spPr>
            <a:xfrm>
              <a:off x="1170887" y="121233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5" name="椭圆 375"/>
            <p:cNvSpPr/>
            <p:nvPr/>
          </p:nvSpPr>
          <p:spPr>
            <a:xfrm>
              <a:off x="234189" y="1244692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6" name="椭圆 376"/>
            <p:cNvSpPr/>
            <p:nvPr/>
          </p:nvSpPr>
          <p:spPr>
            <a:xfrm>
              <a:off x="179659" y="1405072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7" name="椭圆 377"/>
            <p:cNvSpPr/>
            <p:nvPr/>
          </p:nvSpPr>
          <p:spPr>
            <a:xfrm>
              <a:off x="349523" y="132055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8" name="椭圆 378"/>
            <p:cNvSpPr/>
            <p:nvPr/>
          </p:nvSpPr>
          <p:spPr>
            <a:xfrm>
              <a:off x="577542" y="145960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9" name="椭圆 379"/>
            <p:cNvSpPr/>
            <p:nvPr/>
          </p:nvSpPr>
          <p:spPr>
            <a:xfrm>
              <a:off x="755216" y="1474943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0" name="椭圆 380"/>
            <p:cNvSpPr/>
            <p:nvPr/>
          </p:nvSpPr>
          <p:spPr>
            <a:xfrm>
              <a:off x="996280" y="138833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1" name="椭圆 381"/>
            <p:cNvSpPr/>
            <p:nvPr/>
          </p:nvSpPr>
          <p:spPr>
            <a:xfrm>
              <a:off x="1373590" y="1197841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2" name="椭圆 382"/>
            <p:cNvSpPr/>
            <p:nvPr/>
          </p:nvSpPr>
          <p:spPr>
            <a:xfrm>
              <a:off x="1655598" y="121233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3" name="椭圆 383"/>
            <p:cNvSpPr/>
            <p:nvPr/>
          </p:nvSpPr>
          <p:spPr>
            <a:xfrm>
              <a:off x="1482649" y="138205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4" name="椭圆 384"/>
            <p:cNvSpPr/>
            <p:nvPr/>
          </p:nvSpPr>
          <p:spPr>
            <a:xfrm>
              <a:off x="1229180" y="1497398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5" name="椭圆 385"/>
            <p:cNvSpPr/>
            <p:nvPr/>
          </p:nvSpPr>
          <p:spPr>
            <a:xfrm>
              <a:off x="348060" y="1007051"/>
              <a:ext cx="109061" cy="109061"/>
            </a:xfrm>
            <a:prstGeom prst="ellipse">
              <a:avLst/>
            </a:pr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6" name="椭圆 386"/>
            <p:cNvSpPr/>
            <p:nvPr/>
          </p:nvSpPr>
          <p:spPr>
            <a:xfrm>
              <a:off x="632072" y="1053773"/>
              <a:ext cx="109061" cy="109061"/>
            </a:xfrm>
            <a:prstGeom prst="ellipse">
              <a:avLst/>
            </a:pr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7" name="椭圆 387"/>
            <p:cNvSpPr/>
            <p:nvPr/>
          </p:nvSpPr>
          <p:spPr>
            <a:xfrm>
              <a:off x="490066" y="1125735"/>
              <a:ext cx="109061" cy="109061"/>
            </a:xfrm>
            <a:prstGeom prst="ellipse">
              <a:avLst/>
            </a:pr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8" name="椭圆 388"/>
            <p:cNvSpPr/>
            <p:nvPr/>
          </p:nvSpPr>
          <p:spPr>
            <a:xfrm>
              <a:off x="712959" y="1237865"/>
              <a:ext cx="109061" cy="109061"/>
            </a:xfrm>
            <a:prstGeom prst="ellipse">
              <a:avLst/>
            </a:prstGeom>
            <a:solidFill>
              <a:srgbClr val="FBE5D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9" name="椭圆 389"/>
            <p:cNvSpPr/>
            <p:nvPr/>
          </p:nvSpPr>
          <p:spPr>
            <a:xfrm>
              <a:off x="1373589" y="80182"/>
              <a:ext cx="109061" cy="109061"/>
            </a:xfrm>
            <a:prstGeom prst="ellipse">
              <a:avLst/>
            </a:prstGeom>
            <a:solidFill>
              <a:srgbClr val="BDD7E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21" name="直接箭头连接符 391"/>
          <p:cNvSpPr/>
          <p:nvPr/>
        </p:nvSpPr>
        <p:spPr>
          <a:xfrm>
            <a:off x="2890341" y="1575995"/>
            <a:ext cx="1962951" cy="1"/>
          </a:xfrm>
          <a:prstGeom prst="line">
            <a:avLst/>
          </a:prstGeom>
          <a:ln w="6350">
            <a:solidFill>
              <a:srgbClr val="000000"/>
            </a:solidFill>
            <a:prstDash val="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22" name="直接箭头连接符 392"/>
          <p:cNvSpPr/>
          <p:nvPr/>
        </p:nvSpPr>
        <p:spPr>
          <a:xfrm>
            <a:off x="6023157" y="600715"/>
            <a:ext cx="11845" cy="1712320"/>
          </a:xfrm>
          <a:prstGeom prst="line">
            <a:avLst/>
          </a:prstGeom>
          <a:ln w="6350">
            <a:solidFill>
              <a:srgbClr val="000000"/>
            </a:solidFill>
            <a:prstDash val="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23" name="直接箭头连接符 395"/>
          <p:cNvSpPr/>
          <p:nvPr/>
        </p:nvSpPr>
        <p:spPr>
          <a:xfrm>
            <a:off x="7466086" y="1909305"/>
            <a:ext cx="1962951" cy="1"/>
          </a:xfrm>
          <a:prstGeom prst="line">
            <a:avLst/>
          </a:prstGeom>
          <a:ln w="6350">
            <a:solidFill>
              <a:srgbClr val="000000"/>
            </a:solidFill>
            <a:prstDash val="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24" name="直接箭头连接符 396"/>
          <p:cNvSpPr/>
          <p:nvPr/>
        </p:nvSpPr>
        <p:spPr>
          <a:xfrm>
            <a:off x="9887098" y="1576303"/>
            <a:ext cx="859602" cy="1"/>
          </a:xfrm>
          <a:prstGeom prst="line">
            <a:avLst/>
          </a:prstGeom>
          <a:ln w="6350">
            <a:solidFill>
              <a:srgbClr val="000000"/>
            </a:solidFill>
            <a:prstDash val="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25" name="直接箭头连接符 398"/>
          <p:cNvSpPr/>
          <p:nvPr/>
        </p:nvSpPr>
        <p:spPr>
          <a:xfrm>
            <a:off x="10747556" y="1588546"/>
            <a:ext cx="3294" cy="476120"/>
          </a:xfrm>
          <a:prstGeom prst="line">
            <a:avLst/>
          </a:prstGeom>
          <a:ln w="6350">
            <a:solidFill>
              <a:srgbClr val="000000"/>
            </a:solidFill>
            <a:prstDash val="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26" name="直接箭头连接符 400"/>
          <p:cNvSpPr/>
          <p:nvPr/>
        </p:nvSpPr>
        <p:spPr>
          <a:xfrm>
            <a:off x="10312552" y="2074044"/>
            <a:ext cx="458583" cy="5931"/>
          </a:xfrm>
          <a:prstGeom prst="line">
            <a:avLst/>
          </a:prstGeom>
          <a:ln w="6350">
            <a:solidFill>
              <a:srgbClr val="000000"/>
            </a:solidFill>
            <a:prstDash val="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27" name="直接箭头连接符 402"/>
          <p:cNvSpPr/>
          <p:nvPr/>
        </p:nvSpPr>
        <p:spPr>
          <a:xfrm>
            <a:off x="9883540" y="1838031"/>
            <a:ext cx="427305" cy="1"/>
          </a:xfrm>
          <a:prstGeom prst="line">
            <a:avLst/>
          </a:prstGeom>
          <a:ln w="6350">
            <a:solidFill>
              <a:srgbClr val="000000"/>
            </a:solidFill>
            <a:prstDash val="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28" name="直接箭头连接符 404"/>
          <p:cNvSpPr/>
          <p:nvPr/>
        </p:nvSpPr>
        <p:spPr>
          <a:xfrm>
            <a:off x="10346226" y="1824514"/>
            <a:ext cx="1" cy="271666"/>
          </a:xfrm>
          <a:prstGeom prst="line">
            <a:avLst/>
          </a:prstGeom>
          <a:ln w="6350">
            <a:solidFill>
              <a:srgbClr val="000000"/>
            </a:solidFill>
            <a:prstDash val="dash"/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图片 4" descr="图片 4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43000"/>
            <a:ext cx="6096000" cy="457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图片 14" descr="图片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69776" y="4741331"/>
            <a:ext cx="2822225" cy="2116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图片 16" descr="图片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14533" y="84665"/>
            <a:ext cx="2822225" cy="2116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图片 18" descr="图片 1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69776" y="84665"/>
            <a:ext cx="2822225" cy="2116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图片 20" descr="图片 2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14533" y="2455331"/>
            <a:ext cx="2822225" cy="2116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图片 22" descr="图片 2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369776" y="2370665"/>
            <a:ext cx="2822225" cy="2116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图片 24" descr="图片 2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096000" y="4741331"/>
            <a:ext cx="2822225" cy="2116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椭圆 5"/>
          <p:cNvSpPr/>
          <p:nvPr/>
        </p:nvSpPr>
        <p:spPr>
          <a:xfrm>
            <a:off x="2133600" y="-533400"/>
            <a:ext cx="7924800" cy="79248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9" name="标题 3"/>
          <p:cNvSpPr txBox="1"/>
          <p:nvPr>
            <p:ph type="title"/>
          </p:nvPr>
        </p:nvSpPr>
        <p:spPr>
          <a:xfrm>
            <a:off x="2555630" y="1441937"/>
            <a:ext cx="7080740" cy="3974126"/>
          </a:xfrm>
          <a:prstGeom prst="rect">
            <a:avLst/>
          </a:prstGeom>
        </p:spPr>
        <p:txBody>
          <a:bodyPr/>
          <a:lstStyle>
            <a:lvl1pPr algn="ctr">
              <a:defRPr sz="5400">
                <a:solidFill>
                  <a:srgbClr val="FFFFFF"/>
                </a:solidFill>
              </a:defRPr>
            </a:lvl1pPr>
          </a:lstStyle>
          <a:p>
            <a:pPr/>
            <a:r>
              <a:t>1. Boring Code</a:t>
            </a:r>
          </a:p>
        </p:txBody>
      </p:sp>
      <p:sp>
        <p:nvSpPr>
          <p:cNvPr id="340" name="椭圆 1"/>
          <p:cNvSpPr/>
          <p:nvPr/>
        </p:nvSpPr>
        <p:spPr>
          <a:xfrm>
            <a:off x="2350653" y="-316347"/>
            <a:ext cx="7490694" cy="749069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1" name="矩形 4"/>
          <p:cNvSpPr txBox="1"/>
          <p:nvPr/>
        </p:nvSpPr>
        <p:spPr>
          <a:xfrm>
            <a:off x="4257471" y="2237830"/>
            <a:ext cx="3942418" cy="25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 sz="8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Code &amp;</a:t>
            </a:r>
          </a:p>
          <a:p>
            <a:pPr algn="ctr">
              <a:defRPr b="1" sz="8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Dataset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矩形 4"/>
          <p:cNvSpPr txBox="1"/>
          <p:nvPr/>
        </p:nvSpPr>
        <p:spPr>
          <a:xfrm>
            <a:off x="7699585" y="413992"/>
            <a:ext cx="4128464" cy="153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212529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/>
            <a:r>
              <a:t>The iris dataset consists of 3 different types of irises’ (Setosa, Versicolour, and Virginica) petal and sepal length, stored in a 150x4 numpy.ndarray. The rows being the samples and the columns being: Sepal Length, Sepal Width, Petal Length and Petal Width.</a:t>
            </a:r>
          </a:p>
        </p:txBody>
      </p:sp>
      <p:pic>
        <p:nvPicPr>
          <p:cNvPr id="344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3866" y="2396732"/>
            <a:ext cx="4439331" cy="1636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8600" y="4250266"/>
            <a:ext cx="4049863" cy="243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52386"/>
            <a:ext cx="7543800" cy="6753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矩形 3"/>
          <p:cNvSpPr/>
          <p:nvPr/>
        </p:nvSpPr>
        <p:spPr>
          <a:xfrm>
            <a:off x="979053" y="1413159"/>
            <a:ext cx="240147" cy="2401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9" name="矩形 4"/>
          <p:cNvSpPr txBox="1"/>
          <p:nvPr/>
        </p:nvSpPr>
        <p:spPr>
          <a:xfrm>
            <a:off x="1349527" y="1256220"/>
            <a:ext cx="1239254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__init__</a:t>
            </a:r>
          </a:p>
        </p:txBody>
      </p:sp>
      <p:sp>
        <p:nvSpPr>
          <p:cNvPr id="350" name="矩形 5"/>
          <p:cNvSpPr/>
          <p:nvPr/>
        </p:nvSpPr>
        <p:spPr>
          <a:xfrm>
            <a:off x="979053" y="2073560"/>
            <a:ext cx="240147" cy="2401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矩形 6"/>
          <p:cNvSpPr txBox="1"/>
          <p:nvPr/>
        </p:nvSpPr>
        <p:spPr>
          <a:xfrm>
            <a:off x="1349527" y="1916620"/>
            <a:ext cx="140891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__next__</a:t>
            </a:r>
          </a:p>
        </p:txBody>
      </p:sp>
      <p:sp>
        <p:nvSpPr>
          <p:cNvPr id="352" name="矩形 7"/>
          <p:cNvSpPr/>
          <p:nvPr/>
        </p:nvSpPr>
        <p:spPr>
          <a:xfrm>
            <a:off x="979053" y="2775602"/>
            <a:ext cx="240147" cy="2401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3" name="矩形 8"/>
          <p:cNvSpPr txBox="1"/>
          <p:nvPr/>
        </p:nvSpPr>
        <p:spPr>
          <a:xfrm>
            <a:off x="1349528" y="2627897"/>
            <a:ext cx="112033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predict</a:t>
            </a:r>
          </a:p>
        </p:txBody>
      </p:sp>
      <p:sp>
        <p:nvSpPr>
          <p:cNvPr id="354" name="矩形 13"/>
          <p:cNvSpPr/>
          <p:nvPr/>
        </p:nvSpPr>
        <p:spPr>
          <a:xfrm>
            <a:off x="979053" y="3477643"/>
            <a:ext cx="240147" cy="2401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5" name="矩形 14"/>
          <p:cNvSpPr txBox="1"/>
          <p:nvPr/>
        </p:nvSpPr>
        <p:spPr>
          <a:xfrm>
            <a:off x="1349527" y="3329940"/>
            <a:ext cx="132334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attrsplot</a:t>
            </a:r>
          </a:p>
        </p:txBody>
      </p:sp>
      <p:sp>
        <p:nvSpPr>
          <p:cNvPr id="356" name="矩形 15"/>
          <p:cNvSpPr/>
          <p:nvPr/>
        </p:nvSpPr>
        <p:spPr>
          <a:xfrm>
            <a:off x="979053" y="4879687"/>
            <a:ext cx="240147" cy="2401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7" name="矩形 16"/>
          <p:cNvSpPr txBox="1"/>
          <p:nvPr/>
        </p:nvSpPr>
        <p:spPr>
          <a:xfrm>
            <a:off x="1349527" y="4752569"/>
            <a:ext cx="118761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DTprint</a:t>
            </a:r>
          </a:p>
        </p:txBody>
      </p:sp>
      <p:sp>
        <p:nvSpPr>
          <p:cNvPr id="358" name="矩形 17"/>
          <p:cNvSpPr/>
          <p:nvPr/>
        </p:nvSpPr>
        <p:spPr>
          <a:xfrm>
            <a:off x="979053" y="4115106"/>
            <a:ext cx="240147" cy="24014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9" name="矩形 18"/>
          <p:cNvSpPr txBox="1"/>
          <p:nvPr/>
        </p:nvSpPr>
        <p:spPr>
          <a:xfrm>
            <a:off x="1349527" y="3976639"/>
            <a:ext cx="179706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contourplot</a:t>
            </a:r>
          </a:p>
        </p:txBody>
      </p:sp>
      <p:sp>
        <p:nvSpPr>
          <p:cNvPr id="360" name="矩形 19"/>
          <p:cNvSpPr txBox="1"/>
          <p:nvPr/>
        </p:nvSpPr>
        <p:spPr>
          <a:xfrm>
            <a:off x="4016204" y="1293145"/>
            <a:ext cx="93002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Initializ</a:t>
            </a:r>
            <a:r>
              <a:t>e</a:t>
            </a:r>
          </a:p>
        </p:txBody>
      </p:sp>
      <p:sp>
        <p:nvSpPr>
          <p:cNvPr id="361" name="矩形 20"/>
          <p:cNvSpPr txBox="1"/>
          <p:nvPr/>
        </p:nvSpPr>
        <p:spPr>
          <a:xfrm>
            <a:off x="4016204" y="1935073"/>
            <a:ext cx="78547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/>
            <a:r>
              <a:t>Start next iteration, i.e. add a new base classifier using SAMME algorithm [1]</a:t>
            </a:r>
          </a:p>
        </p:txBody>
      </p:sp>
      <p:sp>
        <p:nvSpPr>
          <p:cNvPr id="362" name="矩形 21"/>
          <p:cNvSpPr txBox="1"/>
          <p:nvPr/>
        </p:nvSpPr>
        <p:spPr>
          <a:xfrm>
            <a:off x="4016202" y="2664828"/>
            <a:ext cx="386554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/>
            <a:r>
              <a:t>Mode: {‘mean’, ‘sign’, ‘vote’}, optional</a:t>
            </a:r>
          </a:p>
        </p:txBody>
      </p:sp>
      <p:sp>
        <p:nvSpPr>
          <p:cNvPr id="363" name="矩形 22"/>
          <p:cNvSpPr txBox="1"/>
          <p:nvPr/>
        </p:nvSpPr>
        <p:spPr>
          <a:xfrm>
            <a:off x="3991698" y="3371431"/>
            <a:ext cx="607620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/>
            <a:r>
              <a:t>plot some attributes (e.g. alpha, precision, sample_weight )</a:t>
            </a:r>
          </a:p>
        </p:txBody>
      </p:sp>
      <p:sp>
        <p:nvSpPr>
          <p:cNvPr id="364" name="矩形 23"/>
          <p:cNvSpPr txBox="1"/>
          <p:nvPr/>
        </p:nvSpPr>
        <p:spPr>
          <a:xfrm>
            <a:off x="3991698" y="4032041"/>
            <a:ext cx="59701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/>
            <a:r>
              <a:t>Plot prediction surfaces (‘3d’ mode) or contour (‘2d’ mode)</a:t>
            </a:r>
          </a:p>
        </p:txBody>
      </p:sp>
      <p:sp>
        <p:nvSpPr>
          <p:cNvPr id="365" name="矩形 24"/>
          <p:cNvSpPr txBox="1"/>
          <p:nvPr/>
        </p:nvSpPr>
        <p:spPr>
          <a:xfrm>
            <a:off x="3990026" y="4798736"/>
            <a:ext cx="32806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/>
            <a:r>
              <a:t>Print decision trees by graphviz</a:t>
            </a:r>
          </a:p>
        </p:txBody>
      </p:sp>
      <p:sp>
        <p:nvSpPr>
          <p:cNvPr id="366" name="矩形 25"/>
          <p:cNvSpPr txBox="1"/>
          <p:nvPr/>
        </p:nvSpPr>
        <p:spPr>
          <a:xfrm>
            <a:off x="933511" y="5577275"/>
            <a:ext cx="633220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/>
            <a:r>
              <a:t>[1] J. Zhu, H. Zou, S. Rosset, T. Hastie, "Multi-class AdaBoost", 2009.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椭圆 5"/>
          <p:cNvSpPr/>
          <p:nvPr/>
        </p:nvSpPr>
        <p:spPr>
          <a:xfrm>
            <a:off x="2133600" y="-533400"/>
            <a:ext cx="7924800" cy="79248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9" name="标题 3"/>
          <p:cNvSpPr txBox="1"/>
          <p:nvPr>
            <p:ph type="title"/>
          </p:nvPr>
        </p:nvSpPr>
        <p:spPr>
          <a:xfrm>
            <a:off x="2555630" y="1441937"/>
            <a:ext cx="7080740" cy="3974126"/>
          </a:xfrm>
          <a:prstGeom prst="rect">
            <a:avLst/>
          </a:prstGeom>
        </p:spPr>
        <p:txBody>
          <a:bodyPr/>
          <a:lstStyle>
            <a:lvl1pPr algn="ctr">
              <a:defRPr sz="5400">
                <a:solidFill>
                  <a:srgbClr val="FFFFFF"/>
                </a:solidFill>
              </a:defRPr>
            </a:lvl1pPr>
          </a:lstStyle>
          <a:p>
            <a:pPr/>
            <a:r>
              <a:t>1. Boring Code</a:t>
            </a:r>
          </a:p>
        </p:txBody>
      </p:sp>
      <p:sp>
        <p:nvSpPr>
          <p:cNvPr id="370" name="椭圆 1"/>
          <p:cNvSpPr/>
          <p:nvPr/>
        </p:nvSpPr>
        <p:spPr>
          <a:xfrm>
            <a:off x="2350653" y="-316347"/>
            <a:ext cx="7490694" cy="749069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1" name="矩形 4"/>
          <p:cNvSpPr txBox="1"/>
          <p:nvPr/>
        </p:nvSpPr>
        <p:spPr>
          <a:xfrm>
            <a:off x="2930423" y="2237830"/>
            <a:ext cx="6596520" cy="25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 sz="8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Results &amp;</a:t>
            </a:r>
          </a:p>
          <a:p>
            <a:pPr algn="ctr">
              <a:defRPr b="1" sz="8000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Comparisons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图片 18" descr="图片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93917" y="4512609"/>
            <a:ext cx="3868421" cy="1842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图片 19" descr="图片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3198" y="467991"/>
            <a:ext cx="4028557" cy="1885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图片 20" descr="图片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3275" y="406108"/>
            <a:ext cx="4177125" cy="1939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图片 21" descr="图片 2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9292" y="2454575"/>
            <a:ext cx="3826297" cy="1842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图片 22" descr="图片 2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91006" y="2447294"/>
            <a:ext cx="3826298" cy="1869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图片 23" descr="图片 2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954570" y="2447294"/>
            <a:ext cx="4110429" cy="1855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图片 24" descr="图片 2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4246" y="4441457"/>
            <a:ext cx="4004734" cy="1913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图片 25" descr="图片 25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118135" y="4415744"/>
            <a:ext cx="4004734" cy="1938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图片 27" descr="图片 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950" y="503287"/>
            <a:ext cx="3868421" cy="1842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